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0" r:id="rId2"/>
    <p:sldId id="365" r:id="rId3"/>
    <p:sldId id="372" r:id="rId4"/>
    <p:sldId id="373" r:id="rId5"/>
    <p:sldId id="289" r:id="rId6"/>
    <p:sldId id="366" r:id="rId7"/>
    <p:sldId id="369" r:id="rId8"/>
    <p:sldId id="370" r:id="rId9"/>
    <p:sldId id="375" r:id="rId10"/>
    <p:sldId id="376" r:id="rId11"/>
    <p:sldId id="380" r:id="rId12"/>
    <p:sldId id="378" r:id="rId13"/>
    <p:sldId id="381" r:id="rId14"/>
    <p:sldId id="371" r:id="rId15"/>
    <p:sldId id="374" r:id="rId16"/>
  </p:sldIdLst>
  <p:sldSz cx="12192000" cy="6858000"/>
  <p:notesSz cx="6815138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9AF"/>
    <a:srgbClr val="43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950B-4DA8-4313-BFB5-DE12A8911414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6362"/>
            <a:ext cx="545211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3226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6678"/>
            <a:ext cx="2953226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45CD-A32F-44FA-88C8-6520D4EF0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3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B6B48-786F-4194-B599-3F06BF477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8207B3-2617-4131-A068-64815D1AF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292CE1-EEA0-4F9E-9F4E-65AA8F87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ED21-2D10-4507-918F-413CEB973F5C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8A142-6980-4CAE-8A3E-B3D0477E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0ABAA-C4E6-4696-B6E7-A886BC2B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61B62-3029-40CB-A820-C68BA8B4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F28422-CA0B-475B-935C-A49DAEEA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DDAEB-5CCE-4A5B-AECE-BA3C2E12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ED27-0304-43A8-BBB1-C1CCC08583F6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B85C7-A7D3-429F-964B-5080D8BC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D5B1A-7C65-4452-88F3-B3960A8E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5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C5328F-EDBA-4F79-857A-EBFFAF83A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1B7621-41B8-4084-ADD0-E49B36441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7FC2D-D3FC-4015-8624-2F77D0B2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FCB6-6F2B-46AF-BEEF-0E46113CF356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462D9-C0E8-4430-BD36-A8902A24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025A9-658D-40B3-9135-8DFFA6B2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0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61FCE-3A62-4084-BC34-3603C326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409A3-FF3F-4BEE-8F2E-82F47B86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C3107-310C-4E8C-9305-69720FE9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985-60E7-4A3C-8537-1DD539B671A5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50384-795A-4E7A-B360-95B87D3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4AA3-8A8F-41F5-AF2A-77EC6130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CC6FF-CDC2-4B4A-B136-BA850B75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087266-4B82-4B4B-8F0A-1BE35FD9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D9A2A-8D8C-4187-B0C1-8FAB119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FC8F-B3E2-40B1-819F-665CFB4BAA1E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6A594-27EE-4200-93E0-0782FB55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3CD90-3515-4B0D-88EB-2D549C76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6B7A6-FFAC-4945-B132-EB0AE528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82FD6-34C6-4D69-A22D-FC7C50DEE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AE818-BEF4-4228-BD91-FFF68C982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5D2B5-1F2E-4E0B-80DF-99ABFE6A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4BF8-A88B-4644-BC33-AB3F9F01A058}" type="datetime1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AA4EE-989F-4417-8A03-D64E46EB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E1CA97-91E0-418E-BDFA-A6BC6246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0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CDEF2-85ED-4070-8554-3B8B6B1B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A11C7-8AC1-4A2D-A0D4-F704CF26F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17968-BC6F-429D-820C-8D246C4D9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AB4F0C-32A4-4944-92AA-5F168BFD4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3B439B-92A0-4E86-AFF5-6F84F3BD3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F8885F-BB61-4DED-8282-CD5FED8F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426F-E110-4507-88A2-7F0558A215DF}" type="datetime1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B58DD4-6E80-441C-ADCB-EC17C46D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5C5697-A209-42E2-9916-41D5F20B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0D17-EE85-44FA-9D3F-0277BF21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B962DE-2D1B-4972-BF0E-1356DCF4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2659-6F2A-46FF-96B5-56765F0AA517}" type="datetime1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8BB739-D8CA-4622-8CD5-B256E168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CBEFA8-3BFD-4230-9954-4EF8804E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0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26BF48-A327-497E-AF7F-7B002EEF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1A7-EDD8-4A84-A11F-44254E8917FB}" type="datetime1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035069-11C9-4921-9262-9C46010B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DB41D1-65A8-4395-BC69-443F19B2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1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713FA-41C8-4FB3-94C4-6F2076EF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79232-B5E1-4406-A6CC-86E9FF42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EAE42-FE67-4E88-9B71-B47C7CDE6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E8681-CAC7-4CB0-B092-800235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2191-166E-433E-9B73-2B07B0E83837}" type="datetime1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DD1CC2-54CE-4C4C-8CE8-25FC8017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59BB5-F399-4316-B63A-EF761996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DC708-740F-444A-A8E3-7DB33396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16DF75-4F3A-443B-BC60-B0995EDF3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AFCA81-20B1-43E1-AD7B-447B67C5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4C9ED-C5B8-4C31-8288-CBA5EC2E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3713-CB56-4F7A-BC68-502A29251EE2}" type="datetime1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35287-255C-4A6F-8160-E4CB4476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C1467-FF37-4F83-BD88-7502036E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C5598-0924-4A94-B284-75D4E5BC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FBFE0-8066-45F0-99A5-B399FCEE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2F7F1-9373-428C-9D26-24CD95F8E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0A5A-0A11-401F-A8C3-4010CD3977EB}" type="datetime1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ACC3F-D4F1-4BF5-88E4-A9F6F8CAB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E80AF-C15B-423F-A013-1AA810684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3B8D-814F-49A5-A85E-3BD5CCD29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cpe-iu.ru/wp-content/uploads/2023/08/zayavka_shablon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pe-iu.ru/wp-content/uploads/2023/08/zayavka_shablon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s://cpe-iu.ru/wp-content/uploads/2023/08/zayavka_shablon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cpe-iu.ru/wp-content/uploads/2023/08/zayavka_shablon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pe-iu.ru/wp-content/uploads/2023/08/zayavka_shablon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pe-iu.ru/wp-content/uploads/2023/08/zayavka_shablon.docx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cpe-iu.ru/wp-content/uploads/2023/08/zayavka_shablon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cpe-iu.ru/wp-content/uploads/2023/08/zayavka_shablon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83D6C0-FEAC-E4DA-7299-BA960E346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503243"/>
            <a:ext cx="10972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</a:rPr>
              <a:t>Изменения в аттестации экспертов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в области промышленной безопасности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Что ждать и чего не ждать в 2024 году?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557" y="6070797"/>
            <a:ext cx="241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Москва, 202</a:t>
            </a:r>
            <a:r>
              <a:rPr lang="en-US" sz="2400" dirty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B0DF3-EA15-64FF-5AAF-58AC98364B24}"/>
              </a:ext>
            </a:extLst>
          </p:cNvPr>
          <p:cNvSpPr txBox="1"/>
          <p:nvPr/>
        </p:nvSpPr>
        <p:spPr>
          <a:xfrm>
            <a:off x="1830046" y="6024631"/>
            <a:ext cx="4788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400" b="0" dirty="0"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cpe-iu.ru</a:t>
            </a:r>
            <a:endParaRPr lang="x-none" sz="2400" b="0" dirty="0"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5C5C7-285A-1EF5-FE48-6268C8C72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87" y="1258201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06561-5105-1590-7C10-51468B72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BE61EF-2716-EC6F-E232-5DB07B0F0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10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970552" y="319456"/>
            <a:ext cx="9596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4800" b="1" dirty="0">
                <a:solidFill>
                  <a:srgbClr val="FF0000"/>
                </a:solidFill>
              </a:rPr>
              <a:t>НОК </a:t>
            </a:r>
            <a:r>
              <a:rPr lang="ru-RU" b="1" dirty="0">
                <a:solidFill>
                  <a:schemeClr val="tx1"/>
                </a:solidFill>
              </a:rPr>
              <a:t>– это независимая оценка квалификации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E8D43-8062-A60A-CBD5-5F8E583CE077}"/>
              </a:ext>
            </a:extLst>
          </p:cNvPr>
          <p:cNvSpPr txBox="1"/>
          <p:nvPr/>
        </p:nvSpPr>
        <p:spPr>
          <a:xfrm>
            <a:off x="671014" y="1782340"/>
            <a:ext cx="602297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</a:rPr>
              <a:t>Пунктом 1 статьи 1 ФЗ №637 от </a:t>
            </a:r>
            <a:r>
              <a:rPr lang="ru-RU" sz="1600" b="1" dirty="0">
                <a:solidFill>
                  <a:srgbClr val="FF0000"/>
                </a:solidFill>
              </a:rPr>
              <a:t>25 декабря 2023 года </a:t>
            </a:r>
          </a:p>
          <a:p>
            <a:r>
              <a:rPr lang="ru-RU" sz="1600" dirty="0">
                <a:solidFill>
                  <a:schemeClr val="tx1"/>
                </a:solidFill>
              </a:rPr>
              <a:t>«О внесении изменений в Федеральный закон О промышленной безопасности опасных производственных объектов» </a:t>
            </a:r>
            <a:r>
              <a:rPr lang="ru-RU" sz="1600" b="1" dirty="0">
                <a:solidFill>
                  <a:srgbClr val="FF0000"/>
                </a:solidFill>
              </a:rPr>
              <a:t>с 1 сентября 2024 года вносятся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изменения в определение эксперта в области промышленной безопасности: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rgbClr val="1119AF"/>
              </a:solidFill>
            </a:endParaRPr>
          </a:p>
          <a:p>
            <a:r>
              <a:rPr lang="ru-RU" sz="1600" b="1" dirty="0">
                <a:solidFill>
                  <a:srgbClr val="1119AF"/>
                </a:solidFill>
              </a:rPr>
              <a:t>Эксперт в области промышленной безопасности – это физическое лицо, которое соответствует квалификационным требованиям профессионального стандарта либо аттестовано</a:t>
            </a:r>
            <a:r>
              <a:rPr lang="ru-RU" sz="1600" dirty="0">
                <a:solidFill>
                  <a:schemeClr val="tx1"/>
                </a:solidFill>
              </a:rPr>
              <a:t> в установленном Правительством Российской Федерации порядке, обладает специальными знаниями в области промышленной безопасности и соответствует требованиям, установленным федеральными нормами и правилами в области промышленной безопасности 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C4C6C1-EFC8-9520-86A9-7E1B38B7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89" y="1782340"/>
            <a:ext cx="5498011" cy="41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62798B-1EE7-D42A-24E3-6A3CE752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25E0E2-3DFD-C3D0-3B56-FA04FAA2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11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C191C-4DBE-5E75-C001-1D3AB6AAA686}"/>
              </a:ext>
            </a:extLst>
          </p:cNvPr>
          <p:cNvSpPr txBox="1"/>
          <p:nvPr/>
        </p:nvSpPr>
        <p:spPr>
          <a:xfrm>
            <a:off x="2117569" y="2818637"/>
            <a:ext cx="4149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4800" dirty="0">
                <a:solidFill>
                  <a:srgbClr val="FF0000"/>
                </a:solidFill>
                <a:latin typeface="TimesNewRomanPSMT"/>
              </a:rPr>
              <a:t>Или нет?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1F8088-A9B3-6377-D832-70ED551B9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0" y="944591"/>
            <a:ext cx="47625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A9BA0-E957-7B37-67EB-D1AEBEF252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FD07E0-4F30-601D-6F9B-157AF29F3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12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787751" y="788390"/>
            <a:ext cx="6355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119AF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Мы спросили Ростехнадзор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E8D43-8062-A60A-CBD5-5F8E583CE077}"/>
              </a:ext>
            </a:extLst>
          </p:cNvPr>
          <p:cNvSpPr txBox="1"/>
          <p:nvPr/>
        </p:nvSpPr>
        <p:spPr>
          <a:xfrm>
            <a:off x="787751" y="1510017"/>
            <a:ext cx="57598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200" b="1" dirty="0">
                <a:solidFill>
                  <a:srgbClr val="FF0000"/>
                </a:solidFill>
              </a:rPr>
              <a:t>Будет ли иметь право </a:t>
            </a:r>
          </a:p>
          <a:p>
            <a:r>
              <a:rPr lang="ru-RU" sz="2200" dirty="0"/>
              <a:t>специалист, подтвердивший квалификацию на экзаменах НОК </a:t>
            </a:r>
          </a:p>
          <a:p>
            <a:r>
              <a:rPr lang="ru-RU" sz="2200" dirty="0"/>
              <a:t>по профессиональному стандарту «Специалист в сфере промышленной безопасности», </a:t>
            </a:r>
            <a:r>
              <a:rPr lang="ru-RU" sz="2200" b="1" dirty="0">
                <a:solidFill>
                  <a:srgbClr val="FF0000"/>
                </a:solidFill>
              </a:rPr>
              <a:t>подписывать заключения экспертизы промышленной безопасности?!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C63956-5C06-7624-EB53-4867588A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54" y="1593907"/>
            <a:ext cx="5535945" cy="31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22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8068B-0B38-61D6-E6F9-45C018B9B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2CCF9-C689-293F-53EF-EE3F7329D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13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783718" y="422174"/>
            <a:ext cx="7451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Ростехнадзор ответил так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C191C-4DBE-5E75-C001-1D3AB6AAA686}"/>
              </a:ext>
            </a:extLst>
          </p:cNvPr>
          <p:cNvSpPr txBox="1"/>
          <p:nvPr/>
        </p:nvSpPr>
        <p:spPr>
          <a:xfrm>
            <a:off x="783718" y="1050000"/>
            <a:ext cx="689220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ru-RU" sz="1800" b="0" i="0" u="none" strike="noStrike" baseline="0" dirty="0">
                <a:latin typeface="TimesNewRomanPSMT"/>
              </a:rPr>
              <a:t>«</a:t>
            </a:r>
            <a:r>
              <a:rPr lang="ru-RU" sz="1800" b="1" i="0" u="none" strike="noStrike" baseline="0" dirty="0">
                <a:solidFill>
                  <a:srgbClr val="1119AF"/>
                </a:solidFill>
                <a:latin typeface="TimesNewRomanPSMT"/>
              </a:rPr>
              <a:t>Эксперт в области промышленной безопасности - физическое лицо, которое соответствует квалификационным требованиям профессионального стандарта либо аттестовано </a:t>
            </a:r>
            <a:r>
              <a:rPr lang="ru-RU" sz="1800" b="0" i="0" u="none" strike="noStrike" baseline="0" dirty="0">
                <a:latin typeface="TimesNewRomanPSMT"/>
              </a:rPr>
              <a:t>в установленном Правительством Российской Федерации порядке, обладает специальными знаниями в области промышленной безопасности </a:t>
            </a:r>
          </a:p>
          <a:p>
            <a:pPr algn="l"/>
            <a:r>
              <a:rPr lang="ru-RU" sz="1800" i="0" u="none" strike="noStrike" baseline="0" dirty="0">
                <a:latin typeface="TimesNewRomanPSMT"/>
              </a:rPr>
              <a:t>и </a:t>
            </a:r>
            <a:r>
              <a:rPr lang="ru-RU" sz="1800" b="1" i="0" u="none" strike="noStrike" baseline="0" dirty="0">
                <a:solidFill>
                  <a:srgbClr val="1119AF"/>
                </a:solidFill>
                <a:latin typeface="TimesNewRomanPSMT"/>
              </a:rPr>
              <a:t>соответствует требованиям, установленным федеральными нормами и правилами </a:t>
            </a:r>
            <a:r>
              <a:rPr lang="ru-RU" sz="1800" i="0" u="none" strike="noStrike" baseline="0" dirty="0">
                <a:latin typeface="TimesNewRomanPSMT"/>
              </a:rPr>
              <a:t>в области промышленной безопасности ... </a:t>
            </a:r>
          </a:p>
          <a:p>
            <a:pPr algn="l"/>
            <a:endParaRPr lang="ru-RU" sz="1800" dirty="0">
              <a:latin typeface="TimesNewRomanPSMT"/>
            </a:endParaRPr>
          </a:p>
          <a:p>
            <a:pPr algn="l"/>
            <a:r>
              <a:rPr lang="ru-RU" sz="1800" i="0" u="none" strike="noStrike" baseline="0" dirty="0">
                <a:latin typeface="TimesNewRomanPSMT"/>
              </a:rPr>
              <a:t>…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NewRomanPSMT"/>
              </a:rPr>
              <a:t>Согласно федеральным нормам и правилам</a:t>
            </a:r>
            <a:r>
              <a:rPr lang="ru-RU" sz="1800" i="0" u="none" strike="noStrike" baseline="0" dirty="0">
                <a:latin typeface="TimesNewRomanPSMT"/>
              </a:rPr>
              <a:t> в области промышленной безопасности «Правила проведения экспертизы промышленной безопасности</a:t>
            </a:r>
            <a:r>
              <a:rPr lang="ru-RU" sz="1800" b="0" i="0" u="none" strike="noStrike" baseline="0" dirty="0">
                <a:latin typeface="TimesNewRomanPSMT"/>
              </a:rPr>
              <a:t>», утвержденными приказом Ростехнадзора от 20.10.2020 № </a:t>
            </a:r>
            <a:r>
              <a:rPr lang="ru-RU" sz="1800" i="0" u="none" strike="noStrike" baseline="0" dirty="0">
                <a:latin typeface="TimesNewRomanPSMT"/>
              </a:rPr>
              <a:t>420, 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NewRomanPSMT"/>
              </a:rPr>
              <a:t>эксперт или группа экспертов, участвующих в проведении экспертизы, определяются </a:t>
            </a:r>
            <a:r>
              <a:rPr lang="ru-RU" sz="1800" i="0" u="none" strike="noStrike" baseline="0" dirty="0">
                <a:latin typeface="TimesNewRomanPSMT"/>
              </a:rPr>
              <a:t>руководителем организации </a:t>
            </a:r>
            <a:r>
              <a:rPr lang="ru-RU" sz="1800" b="1" dirty="0">
                <a:solidFill>
                  <a:srgbClr val="FF0000"/>
                </a:solidFill>
                <a:latin typeface="TimesNewRomanPSMT"/>
              </a:rPr>
              <a:t>из числа экспертов, </a:t>
            </a:r>
            <a:r>
              <a:rPr lang="ru-RU" sz="3200" b="1" dirty="0">
                <a:solidFill>
                  <a:srgbClr val="FF0000"/>
                </a:solidFill>
                <a:latin typeface="TimesNewRomanPSMT"/>
              </a:rPr>
              <a:t>аттестованных </a:t>
            </a:r>
            <a:r>
              <a:rPr lang="ru-RU" sz="1800" b="1" dirty="0">
                <a:solidFill>
                  <a:srgbClr val="FF0000"/>
                </a:solidFill>
                <a:latin typeface="TimesNewRomanPSMT"/>
              </a:rPr>
              <a:t>в порядке, установленном Положением об аттестации экспертов</a:t>
            </a:r>
            <a:r>
              <a:rPr lang="ru-RU" sz="1800" dirty="0">
                <a:latin typeface="TimesNewRomanPSMT"/>
              </a:rPr>
              <a:t> в области промышленной безопасности </a:t>
            </a:r>
            <a:r>
              <a:rPr lang="ru-RU" sz="1800" b="0" i="0" u="none" strike="noStrike" baseline="0" dirty="0">
                <a:latin typeface="TimesNewRomanPSMT"/>
              </a:rPr>
              <a:t>утвержденным постановлением Правительства Российской Федерации от 02.06.2022 № 1009»</a:t>
            </a:r>
            <a:endParaRPr lang="ru-RU" sz="1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0ABEF77-BDA6-F277-D99C-B0724F05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76" y="1173623"/>
            <a:ext cx="4401424" cy="33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14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A48DA-FC48-3B40-F838-CFA9298F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3E74E-F0DF-FE9A-02E9-A0F785D4DA2B}"/>
              </a:ext>
            </a:extLst>
          </p:cNvPr>
          <p:cNvSpPr txBox="1"/>
          <p:nvPr/>
        </p:nvSpPr>
        <p:spPr>
          <a:xfrm>
            <a:off x="1457755" y="952084"/>
            <a:ext cx="819562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Контакты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Константин Валерьевич Гладкий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interunis@bk.ru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+7 (925) 011-66-85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+7 (495) 120-02-95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Учебно-методический центр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+7 (495) 268-07-14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+7 (977) 984-29-37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421D6-FBCE-6CE5-F425-563BD390BA3A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22478-54D8-0AEF-5094-F148B8358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15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A48DA-FC48-3B40-F838-CFA9298F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937238" y="1153816"/>
            <a:ext cx="42863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Не успели записать? Не расстраивайтесь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800" b="1" dirty="0">
                <a:solidFill>
                  <a:srgbClr val="1119AF"/>
                </a:solidFill>
              </a:rPr>
              <a:t>Все желающие смогут получить копию презентации вечером на банкете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Подходите к нашему столику!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FB0A5F-00F7-B4C6-9E01-4618BE30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39" y="1153816"/>
            <a:ext cx="6556561" cy="43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1C450-7C55-0A3A-4B5F-8FE3A6F09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3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04A2C5-EA3A-AE0A-84F2-7A33CC06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8DE64-FDA1-5931-0E93-9C5AC63C6AEC}"/>
              </a:ext>
            </a:extLst>
          </p:cNvPr>
          <p:cNvSpPr txBox="1"/>
          <p:nvPr/>
        </p:nvSpPr>
        <p:spPr>
          <a:xfrm>
            <a:off x="978206" y="720390"/>
            <a:ext cx="10858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В 2024 году ЦПЭ «Интерюнион» исполнится 10 лет!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2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D741AA-2270-A7C3-00F7-F776DC20A7FF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 descr="Изображение выглядит как одежда, человек, небоскреб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4CE40EB-5C60-375A-4439-A46DF8421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64" y="2061938"/>
            <a:ext cx="6137708" cy="3410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60BAF-149D-C810-6158-BBF9515F5A98}"/>
              </a:ext>
            </a:extLst>
          </p:cNvPr>
          <p:cNvSpPr txBox="1"/>
          <p:nvPr/>
        </p:nvSpPr>
        <p:spPr>
          <a:xfrm>
            <a:off x="978206" y="2643721"/>
            <a:ext cx="45585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F0000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</a:rPr>
              <a:t>Обучение </a:t>
            </a:r>
          </a:p>
          <a:p>
            <a:r>
              <a:rPr lang="ru-RU" b="0" dirty="0">
                <a:solidFill>
                  <a:schemeClr val="tx1"/>
                </a:solidFill>
              </a:rPr>
              <a:t>по нашим программам прошли </a:t>
            </a:r>
            <a:r>
              <a:rPr lang="ru-RU" dirty="0">
                <a:solidFill>
                  <a:srgbClr val="1119AF"/>
                </a:solidFill>
              </a:rPr>
              <a:t>более 50% </a:t>
            </a:r>
          </a:p>
          <a:p>
            <a:r>
              <a:rPr lang="ru-RU" b="0" dirty="0">
                <a:solidFill>
                  <a:schemeClr val="tx1"/>
                </a:solidFill>
              </a:rPr>
              <a:t>всех аттестованных экспертов РФ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DC0E7-956F-232A-FCF2-4AC5680B2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514AF1-1798-425E-AE07-D62A454A3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3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1319837" y="1033392"/>
            <a:ext cx="523196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Почему мы так долго остаемся лучшими 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в своем деле?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Мы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создали технологию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эффективной подготовки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 аттестации экспертов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Никто не смог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нормально ее скопировать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Изображение выглядит как одежда, мультфильм, обув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38B615F-5FC1-60CB-DB01-4B213478C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74" y="1186881"/>
            <a:ext cx="4962763" cy="4743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D0F9CB-1134-5E75-C28B-BDB4E23AA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8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4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A48DA-FC48-3B40-F838-CFA9298F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1393610" y="2182506"/>
            <a:ext cx="4432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600" b="1" dirty="0">
                <a:solidFill>
                  <a:srgbClr val="1119AF"/>
                </a:solidFill>
              </a:rPr>
              <a:t>Что такого</a:t>
            </a:r>
          </a:p>
          <a:p>
            <a:r>
              <a:rPr lang="ru-RU" sz="3600" b="1" dirty="0">
                <a:solidFill>
                  <a:srgbClr val="1119AF"/>
                </a:solidFill>
              </a:rPr>
              <a:t>сложного </a:t>
            </a:r>
          </a:p>
          <a:p>
            <a:r>
              <a:rPr lang="ru-RU" sz="3600" b="1" dirty="0">
                <a:solidFill>
                  <a:srgbClr val="1119AF"/>
                </a:solidFill>
              </a:rPr>
              <a:t>в подготовке </a:t>
            </a:r>
          </a:p>
          <a:p>
            <a:r>
              <a:rPr lang="ru-RU" sz="3600" b="1" dirty="0">
                <a:solidFill>
                  <a:srgbClr val="1119AF"/>
                </a:solidFill>
              </a:rPr>
              <a:t>к аттестации экспертов?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Изображение выглядит как человек, Человеческое лицо, морщина, Пожилой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509D16D-AF3F-BB5D-90FB-BC472C925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13" y="2274839"/>
            <a:ext cx="4332515" cy="26776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3B995A-AFD4-41D9-F358-B17CD4B26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E0181C-36F4-8698-BAC7-73535B5726BA}"/>
              </a:ext>
            </a:extLst>
          </p:cNvPr>
          <p:cNvSpPr txBox="1"/>
          <p:nvPr/>
        </p:nvSpPr>
        <p:spPr>
          <a:xfrm>
            <a:off x="1393610" y="648309"/>
            <a:ext cx="7689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119AF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Мы спросили нашего корифея</a:t>
            </a:r>
          </a:p>
        </p:txBody>
      </p:sp>
    </p:spTree>
    <p:extLst>
      <p:ext uri="{BB962C8B-B14F-4D97-AF65-F5344CB8AC3E}">
        <p14:creationId xmlns:p14="http://schemas.microsoft.com/office/powerpoint/2010/main" val="81332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5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A48DA-FC48-3B40-F838-CFA9298F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073577-8E02-0408-77D7-4364F412C19D}"/>
              </a:ext>
            </a:extLst>
          </p:cNvPr>
          <p:cNvSpPr txBox="1"/>
          <p:nvPr/>
        </p:nvSpPr>
        <p:spPr>
          <a:xfrm>
            <a:off x="999694" y="546603"/>
            <a:ext cx="10665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000" b="1" dirty="0">
                <a:solidFill>
                  <a:srgbClr val="1119AF"/>
                </a:solidFill>
              </a:rPr>
              <a:t>Подготовка к первому этапу экзамена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6A368-8E04-80DE-B354-15ED8435630F}"/>
              </a:ext>
            </a:extLst>
          </p:cNvPr>
          <p:cNvSpPr txBox="1"/>
          <p:nvPr/>
        </p:nvSpPr>
        <p:spPr>
          <a:xfrm>
            <a:off x="999694" y="1016951"/>
            <a:ext cx="1042391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Задача - выучить от 600 до 1200 тестовых вопросов так, чтобы не забыть их до экзамена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rgbClr val="1119AF"/>
                </a:solidFill>
              </a:rPr>
              <a:t>Наш подход: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Учим не все сразу - </a:t>
            </a:r>
            <a:r>
              <a:rPr lang="ru-RU" sz="2000" b="1" dirty="0">
                <a:solidFill>
                  <a:srgbClr val="FF0000"/>
                </a:solidFill>
              </a:rPr>
              <a:t>разбиваем вопросы на корзины</a:t>
            </a:r>
            <a:r>
              <a:rPr lang="ru-RU" sz="2000" dirty="0">
                <a:solidFill>
                  <a:schemeClr val="tx1"/>
                </a:solidFill>
              </a:rPr>
              <a:t>. Размер корзины делаем такой, чтобы к концу корзины не успели забыться вопросы из начала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Корзины не статичные, а плавающие</a:t>
            </a:r>
            <a:r>
              <a:rPr lang="ru-RU" sz="2000" dirty="0">
                <a:solidFill>
                  <a:schemeClr val="tx1"/>
                </a:solidFill>
              </a:rPr>
              <a:t> - по мере запоминания выученные вопросы заменяются на новые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Концентрируем</a:t>
            </a:r>
            <a:r>
              <a:rPr lang="ru-RU" sz="2000" b="1" dirty="0">
                <a:solidFill>
                  <a:srgbClr val="FF0000"/>
                </a:solidFill>
              </a:rPr>
              <a:t> внимание на ошибках </a:t>
            </a:r>
            <a:r>
              <a:rPr lang="ru-RU" sz="2000" dirty="0">
                <a:solidFill>
                  <a:schemeClr val="tx1"/>
                </a:solidFill>
              </a:rPr>
              <a:t>– вопросы, вызвавшие сложности, задаются чаще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Применяем </a:t>
            </a:r>
            <a:r>
              <a:rPr lang="ru-RU" sz="2000" b="1" dirty="0">
                <a:solidFill>
                  <a:srgbClr val="FF0000"/>
                </a:solidFill>
              </a:rPr>
              <a:t>адаптивные алгоритмы </a:t>
            </a:r>
            <a:r>
              <a:rPr lang="ru-RU" sz="2000" dirty="0">
                <a:solidFill>
                  <a:schemeClr val="tx1"/>
                </a:solidFill>
              </a:rPr>
              <a:t>– по статистике ответов идентифицируем выученные вопросы и убираем их из повторения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Выявляем и </a:t>
            </a:r>
            <a:r>
              <a:rPr lang="ru-RU" sz="2000" b="1" dirty="0">
                <a:solidFill>
                  <a:srgbClr val="FF0000"/>
                </a:solidFill>
              </a:rPr>
              <a:t>устраняем оставшиеся пробелы </a:t>
            </a:r>
            <a:r>
              <a:rPr lang="ru-RU" sz="2000" dirty="0">
                <a:solidFill>
                  <a:schemeClr val="tx1"/>
                </a:solidFill>
              </a:rPr>
              <a:t>– после обучения проходим </a:t>
            </a:r>
            <a:r>
              <a:rPr lang="ru-RU" sz="2000" b="1" dirty="0">
                <a:solidFill>
                  <a:srgbClr val="FF0000"/>
                </a:solidFill>
              </a:rPr>
              <a:t>выходное тестирование </a:t>
            </a:r>
            <a:r>
              <a:rPr lang="ru-RU" sz="2000" dirty="0">
                <a:solidFill>
                  <a:schemeClr val="tx1"/>
                </a:solidFill>
              </a:rPr>
              <a:t>и доучиваем вопросы, на которые были даны неверные ответы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6E6FC-0BEE-21F0-0F08-B2B13B91D3DC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AAD73-8146-3A4E-BA12-A3A52C79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6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0A48DA-FC48-3B40-F838-CFA9298F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073577-8E02-0408-77D7-4364F412C19D}"/>
              </a:ext>
            </a:extLst>
          </p:cNvPr>
          <p:cNvSpPr txBox="1"/>
          <p:nvPr/>
        </p:nvSpPr>
        <p:spPr>
          <a:xfrm>
            <a:off x="1034608" y="611845"/>
            <a:ext cx="9647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000" b="1" dirty="0">
                <a:solidFill>
                  <a:srgbClr val="1119AF"/>
                </a:solidFill>
              </a:rPr>
              <a:t>Подготовка ко второму этапу экзамена</a:t>
            </a:r>
            <a:endParaRPr lang="ru-RU" sz="2800" b="1" dirty="0">
              <a:solidFill>
                <a:srgbClr val="1119A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6A368-8E04-80DE-B354-15ED8435630F}"/>
              </a:ext>
            </a:extLst>
          </p:cNvPr>
          <p:cNvSpPr txBox="1"/>
          <p:nvPr/>
        </p:nvSpPr>
        <p:spPr>
          <a:xfrm>
            <a:off x="1034608" y="1050000"/>
            <a:ext cx="928385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Задача - запомнить решения от 8 до 80 экзаменационных задач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rgbClr val="1119AF"/>
                </a:solidFill>
              </a:rPr>
              <a:t>Наш подход: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Учим не все, а </a:t>
            </a:r>
            <a:r>
              <a:rPr lang="ru-RU" sz="2000" b="1" dirty="0">
                <a:solidFill>
                  <a:srgbClr val="FF0000"/>
                </a:solidFill>
              </a:rPr>
              <a:t>только базовые задачи</a:t>
            </a:r>
            <a:r>
              <a:rPr lang="ru-RU" sz="2000" dirty="0">
                <a:solidFill>
                  <a:schemeClr val="tx1"/>
                </a:solidFill>
              </a:rPr>
              <a:t> – их в 4 раза меньше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Запоминаем</a:t>
            </a:r>
            <a:r>
              <a:rPr lang="ru-RU" sz="2000" dirty="0">
                <a:solidFill>
                  <a:schemeClr val="tx1"/>
                </a:solidFill>
              </a:rPr>
              <a:t> не ответы, а </a:t>
            </a:r>
            <a:r>
              <a:rPr lang="ru-RU" sz="2000" b="1" dirty="0">
                <a:solidFill>
                  <a:srgbClr val="FF0000"/>
                </a:solidFill>
              </a:rPr>
              <a:t>методики решения </a:t>
            </a:r>
            <a:r>
              <a:rPr lang="ru-RU" sz="2000" dirty="0">
                <a:solidFill>
                  <a:schemeClr val="tx1"/>
                </a:solidFill>
              </a:rPr>
              <a:t>– чтобы не учить клоны одной и той же  задачи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Прорешиваем</a:t>
            </a:r>
            <a:r>
              <a:rPr lang="ru-RU" sz="2000" b="1" dirty="0">
                <a:solidFill>
                  <a:srgbClr val="FF0000"/>
                </a:solidFill>
              </a:rPr>
              <a:t> задачи</a:t>
            </a:r>
            <a:r>
              <a:rPr lang="ru-RU" sz="2000" dirty="0">
                <a:solidFill>
                  <a:schemeClr val="tx1"/>
                </a:solidFill>
              </a:rPr>
              <a:t>, самостоятельно проделывая все вычисления - чтобы закрепить освоенные методики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</a:rPr>
              <a:t>Запоминаем </a:t>
            </a:r>
            <a:r>
              <a:rPr lang="ru-RU" sz="2000" b="1" dirty="0">
                <a:solidFill>
                  <a:srgbClr val="FF0000"/>
                </a:solidFill>
              </a:rPr>
              <a:t>правильные ссылки на НТД </a:t>
            </a:r>
            <a:r>
              <a:rPr lang="ru-RU" sz="2000" dirty="0">
                <a:solidFill>
                  <a:schemeClr val="tx1"/>
                </a:solidFill>
              </a:rPr>
              <a:t>– чтобы не было мучительно больно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AAB9C-7C62-11F9-E42E-ABD66BDF326C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4F127-709E-8DD5-DA0A-FC74CA667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81E5E-AE25-0B1C-BBF8-A02C984A8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645BDD-CB97-CE0B-BAFE-8EADBD3F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4F20CE9-836E-7A4F-CAD0-11E8D607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83" y="1130528"/>
            <a:ext cx="5550567" cy="4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7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904859" y="1864389"/>
            <a:ext cx="51911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успешная аттестация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 первой попытки</a:t>
            </a:r>
          </a:p>
          <a:p>
            <a:endParaRPr lang="ru-RU" sz="3200" b="1" dirty="0">
              <a:solidFill>
                <a:srgbClr val="1119AF"/>
              </a:solidFill>
            </a:endParaRPr>
          </a:p>
          <a:p>
            <a:r>
              <a:rPr lang="ru-RU" sz="3200" b="1" dirty="0">
                <a:solidFill>
                  <a:srgbClr val="1119AF"/>
                </a:solidFill>
              </a:rPr>
              <a:t>без лишних мучений </a:t>
            </a:r>
          </a:p>
          <a:p>
            <a:r>
              <a:rPr lang="ru-RU" sz="3200" b="1" dirty="0">
                <a:solidFill>
                  <a:srgbClr val="1119AF"/>
                </a:solidFill>
              </a:rPr>
              <a:t>и потерь времени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4079-05BF-59C6-1F91-7913D025ED29}"/>
              </a:ext>
            </a:extLst>
          </p:cNvPr>
          <p:cNvSpPr txBox="1"/>
          <p:nvPr/>
        </p:nvSpPr>
        <p:spPr>
          <a:xfrm>
            <a:off x="904859" y="1050000"/>
            <a:ext cx="437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119AF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И что в итоге?</a:t>
            </a:r>
          </a:p>
        </p:txBody>
      </p:sp>
    </p:spTree>
    <p:extLst>
      <p:ext uri="{BB962C8B-B14F-4D97-AF65-F5344CB8AC3E}">
        <p14:creationId xmlns:p14="http://schemas.microsoft.com/office/powerpoint/2010/main" val="212268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3C6D6-AA0A-5423-EDD2-CA68D20F9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BB43A8-6199-038B-80B6-0BADE0B49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8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A3E74E-F0DF-FE9A-02E9-A0F785D4DA2B}"/>
              </a:ext>
            </a:extLst>
          </p:cNvPr>
          <p:cNvSpPr txBox="1"/>
          <p:nvPr/>
        </p:nvSpPr>
        <p:spPr>
          <a:xfrm>
            <a:off x="889649" y="825892"/>
            <a:ext cx="776164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Многие не знают</a:t>
            </a:r>
          </a:p>
          <a:p>
            <a:r>
              <a:rPr lang="ru-RU" sz="2000" b="1" dirty="0">
                <a:solidFill>
                  <a:srgbClr val="1119AF"/>
                </a:solidFill>
              </a:rPr>
              <a:t>За 10 лет стоимость подготовки </a:t>
            </a:r>
            <a:r>
              <a:rPr lang="ru-RU" sz="2000" b="1" dirty="0">
                <a:solidFill>
                  <a:srgbClr val="FF0000"/>
                </a:solidFill>
              </a:rPr>
              <a:t>сильно подешевела </a:t>
            </a:r>
          </a:p>
          <a:p>
            <a:r>
              <a:rPr lang="ru-RU" sz="2000" b="1" dirty="0">
                <a:solidFill>
                  <a:srgbClr val="1119AF"/>
                </a:solidFill>
              </a:rPr>
              <a:t>Можно подготовиться от 70 до 160 тысяч рублей</a:t>
            </a:r>
          </a:p>
          <a:p>
            <a:endParaRPr lang="ru-RU" sz="2800" b="1" dirty="0">
              <a:solidFill>
                <a:srgbClr val="1119AF"/>
              </a:solidFill>
            </a:endParaRPr>
          </a:p>
          <a:p>
            <a:r>
              <a:rPr lang="ru-RU" sz="2000" b="1" dirty="0">
                <a:solidFill>
                  <a:srgbClr val="1119AF"/>
                </a:solidFill>
              </a:rPr>
              <a:t>Форматы подготовки: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>
                <a:solidFill>
                  <a:srgbClr val="FF0000"/>
                </a:solidFill>
              </a:rPr>
              <a:t>Очная</a:t>
            </a:r>
            <a:r>
              <a:rPr lang="ru-RU" sz="2000" dirty="0">
                <a:solidFill>
                  <a:schemeClr val="tx1"/>
                </a:solidFill>
              </a:rPr>
              <a:t> – 3 недели в нашем учебном центре в Москве (</a:t>
            </a:r>
            <a:r>
              <a:rPr lang="ru-RU" sz="2000" b="1" dirty="0">
                <a:solidFill>
                  <a:srgbClr val="1119AF"/>
                </a:solidFill>
              </a:rPr>
              <a:t>самый дорогой вариант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>
                <a:solidFill>
                  <a:srgbClr val="FF0000"/>
                </a:solidFill>
              </a:rPr>
              <a:t>Дистанционная</a:t>
            </a:r>
            <a:r>
              <a:rPr lang="ru-RU" sz="2000" dirty="0">
                <a:solidFill>
                  <a:schemeClr val="tx1"/>
                </a:solidFill>
              </a:rPr>
              <a:t> - даем удаленный доступ в наш облачный сервис (</a:t>
            </a:r>
            <a:r>
              <a:rPr lang="ru-RU" sz="2000" b="1" dirty="0">
                <a:solidFill>
                  <a:srgbClr val="1119AF"/>
                </a:solidFill>
              </a:rPr>
              <a:t>это дешевле, но хуже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b="1" dirty="0">
                <a:solidFill>
                  <a:srgbClr val="FF0000"/>
                </a:solidFill>
              </a:rPr>
              <a:t>Комбинированная</a:t>
            </a:r>
            <a:r>
              <a:rPr lang="ru-RU" sz="2000" dirty="0">
                <a:solidFill>
                  <a:schemeClr val="tx1"/>
                </a:solidFill>
              </a:rPr>
              <a:t> – 2-3 недели дистанционно, затем 3-7 дней в Москве (</a:t>
            </a:r>
            <a:r>
              <a:rPr lang="ru-RU" sz="2000" b="1" dirty="0">
                <a:solidFill>
                  <a:srgbClr val="1119AF"/>
                </a:solidFill>
              </a:rPr>
              <a:t>я бы взял эту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90E84-E00C-991F-3500-76BE5912FB05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F12817E-128B-C323-DD68-040BFFDD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94" y="913849"/>
            <a:ext cx="3540705" cy="35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1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66D91F-7435-EFDC-C61C-674F47F9D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68" r="-577" b="47946"/>
          <a:stretch/>
        </p:blipFill>
        <p:spPr>
          <a:xfrm rot="16200000">
            <a:off x="6936789" y="1602789"/>
            <a:ext cx="5433189" cy="5077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E37DB-0086-FEB6-CB75-555272826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74" y="6317415"/>
            <a:ext cx="4120626" cy="540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70ADA-BBFC-1EDE-F978-E7DCB7D59D2B}"/>
              </a:ext>
            </a:extLst>
          </p:cNvPr>
          <p:cNvSpPr txBox="1"/>
          <p:nvPr/>
        </p:nvSpPr>
        <p:spPr>
          <a:xfrm>
            <a:off x="157164" y="6376167"/>
            <a:ext cx="40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B5C2470-78DD-0B4A-8652-E62D92BA371B}" type="slidenum">
              <a:rPr lang="x-none" sz="1000" smtClean="0">
                <a:latin typeface="Montserrat" pitchFamily="2" charset="0"/>
              </a:rPr>
              <a:t>9</a:t>
            </a:fld>
            <a:endParaRPr lang="x-none" sz="1000" dirty="0">
              <a:latin typeface="Montserrat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4E1EC5-4981-DEE5-3330-3ACE9C231AF7}"/>
              </a:ext>
            </a:extLst>
          </p:cNvPr>
          <p:cNvCxnSpPr>
            <a:cxnSpLocks/>
          </p:cNvCxnSpPr>
          <p:nvPr/>
        </p:nvCxnSpPr>
        <p:spPr>
          <a:xfrm flipV="1">
            <a:off x="371475" y="1879134"/>
            <a:ext cx="0" cy="4335929"/>
          </a:xfrm>
          <a:prstGeom prst="line">
            <a:avLst/>
          </a:prstGeom>
          <a:ln w="9525">
            <a:solidFill>
              <a:srgbClr val="0066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7AA98B-5BB5-C756-04BE-EA0C9F2EAAF0}"/>
              </a:ext>
            </a:extLst>
          </p:cNvPr>
          <p:cNvSpPr txBox="1"/>
          <p:nvPr/>
        </p:nvSpPr>
        <p:spPr>
          <a:xfrm>
            <a:off x="1300742" y="1172015"/>
            <a:ext cx="46134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2800" b="1" dirty="0">
                <a:solidFill>
                  <a:srgbClr val="1119AF"/>
                </a:solidFill>
              </a:rPr>
              <a:t>А в 2024 году </a:t>
            </a:r>
          </a:p>
          <a:p>
            <a:r>
              <a:rPr lang="ru-RU" sz="2800" b="1" dirty="0">
                <a:solidFill>
                  <a:srgbClr val="1119AF"/>
                </a:solidFill>
              </a:rPr>
              <a:t>не отменят ли аттестацию экспертов в связи с </a:t>
            </a:r>
            <a:r>
              <a:rPr lang="ru-RU" sz="4800" b="1" dirty="0">
                <a:solidFill>
                  <a:srgbClr val="FF0000"/>
                </a:solidFill>
              </a:rPr>
              <a:t>НОК</a:t>
            </a:r>
            <a:r>
              <a:rPr lang="ru-RU" sz="2800" b="1" dirty="0">
                <a:solidFill>
                  <a:srgbClr val="1119AF"/>
                </a:solidFill>
              </a:rPr>
              <a:t>?!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F4AA8-567A-83C0-A30F-30FFDD021A28}"/>
              </a:ext>
            </a:extLst>
          </p:cNvPr>
          <p:cNvSpPr txBox="1"/>
          <p:nvPr/>
        </p:nvSpPr>
        <p:spPr>
          <a:xfrm rot="16200000">
            <a:off x="-442914" y="896112"/>
            <a:ext cx="162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AE"/>
                </a:solidFill>
                <a:latin typeface="Montserrat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cpe-iu.ru</a:t>
            </a:r>
            <a:endParaRPr lang="x-none" sz="1000" dirty="0">
              <a:solidFill>
                <a:srgbClr val="0066AE"/>
              </a:solidFill>
              <a:latin typeface="Montserrat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4A30D1-DC93-9C54-4888-514DF7C0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050000"/>
            <a:ext cx="57531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78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723</Words>
  <Application>Microsoft Macintosh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adminlocal</dc:creator>
  <cp:lastModifiedBy>Сергей Сергей</cp:lastModifiedBy>
  <cp:revision>445</cp:revision>
  <cp:lastPrinted>2023-04-06T17:32:03Z</cp:lastPrinted>
  <dcterms:created xsi:type="dcterms:W3CDTF">2023-03-28T16:53:09Z</dcterms:created>
  <dcterms:modified xsi:type="dcterms:W3CDTF">2024-04-13T06:34:49Z</dcterms:modified>
</cp:coreProperties>
</file>